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6fe91705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6fe91705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30d9c5e4f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30d9c5e4f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30d9c5e4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30d9c5e4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30d9c5e4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30d9c5e4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30d9c5e4f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30d9c5e4f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30d9c5e4f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30d9c5e4f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30d9c5e4f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30d9c5e4f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30d9c5e4f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30d9c5e4f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30d9c5e4f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30d9c5e4f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30d9c5e4f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30d9c5e4f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30d9c5e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30d9c5e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30d9c5e4f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30d9c5e4f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30d9c5e4f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30d9c5e4f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30d9c5e4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30d9c5e4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30d9c5e4f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30d9c5e4f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30d9c5e4f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30d9c5e4f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6fe91705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6fe91705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6fe9170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6fe9170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6fe91705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6fe91705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30d9c5e4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30d9c5e4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9050" y="242025"/>
            <a:ext cx="1359350" cy="9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57025" y="3135975"/>
            <a:ext cx="8360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2F589B"/>
                </a:solidFill>
                <a:latin typeface="Montserrat"/>
                <a:ea typeface="Montserrat"/>
                <a:cs typeface="Montserrat"/>
                <a:sym typeface="Montserrat"/>
              </a:rPr>
              <a:t>Data Science: Da API ao Ambiente Cloud com Python e GCP</a:t>
            </a:r>
            <a:endParaRPr b="1" sz="3200">
              <a:solidFill>
                <a:srgbClr val="2F589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7025" y="4305675"/>
            <a:ext cx="836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F589B"/>
                </a:solidFill>
                <a:latin typeface="Montserrat"/>
                <a:ea typeface="Montserrat"/>
                <a:cs typeface="Montserrat"/>
                <a:sym typeface="Montserrat"/>
              </a:rPr>
              <a:t>Python Norte 2024</a:t>
            </a:r>
            <a:endParaRPr sz="1600">
              <a:solidFill>
                <a:srgbClr val="2F589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025" y="40187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589B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257025" y="18946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Preparação do Ambiente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265272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589B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257025" y="4468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Preparação do Ambiente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1204925"/>
            <a:ext cx="1705025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471100" y="1710125"/>
            <a:ext cx="4018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&gt;&gt;&gt; sudo apt install python3.8-venv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&gt;&gt;&gt; python3 -m venv (nome)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&gt;&gt;&gt; (nome)\Scripts\activate </a:t>
            </a: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Windows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&gt;&gt;&gt; source (nome)/bin/activate </a:t>
            </a: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Linux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471100" y="3079050"/>
            <a:ext cx="4018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&gt;&gt;&gt; pip install --upgrade pip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&gt;&gt;&gt; pip install pandas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&gt;&gt;&gt; pip install requests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&gt;&gt;&gt; pip install </a:t>
            </a:r>
            <a:r>
              <a:rPr b="1"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gspread google-auth google-auth-oauthlib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001" y="1710125"/>
            <a:ext cx="3880350" cy="31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257025" y="18946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Extraindo Dados da API e DataFrame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265272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C27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257025" y="18946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2F589B"/>
                </a:solidFill>
                <a:latin typeface="Montserrat"/>
                <a:ea typeface="Montserrat"/>
                <a:cs typeface="Montserrat"/>
                <a:sym typeface="Montserrat"/>
              </a:rPr>
              <a:t>Limpeza e Manipulação de Dados</a:t>
            </a:r>
            <a:endParaRPr b="1" sz="3200">
              <a:solidFill>
                <a:srgbClr val="2F589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265272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242A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391650" y="1765675"/>
            <a:ext cx="8360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Exportando Dados para o Sheets com Python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308097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589B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257025" y="18946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Introdução ao GCP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265272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589B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257025" y="4468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Introdução ao GCP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1204925"/>
            <a:ext cx="1705025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471100" y="1710125"/>
            <a:ext cx="4018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Suíte de serviços de computação em nuvem;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Escalabilidade, segurança e integração com outras ferramentas de análise de dados;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Storage, Big Query, App Engine, Kubernetes, etc…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700" y="1826719"/>
            <a:ext cx="4018499" cy="226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257025" y="18946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Transferindo Dados para o GCP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265272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C2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/>
        </p:nvSpPr>
        <p:spPr>
          <a:xfrm>
            <a:off x="391650" y="1824175"/>
            <a:ext cx="8360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2F589B"/>
                </a:solidFill>
                <a:latin typeface="Montserrat"/>
                <a:ea typeface="Montserrat"/>
                <a:cs typeface="Montserrat"/>
                <a:sym typeface="Montserrat"/>
              </a:rPr>
              <a:t>Configurando e Utilizando Serviços no GCP</a:t>
            </a:r>
            <a:endParaRPr b="1" sz="3200">
              <a:solidFill>
                <a:srgbClr val="2F589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88" y="307007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242A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/>
        </p:nvSpPr>
        <p:spPr>
          <a:xfrm>
            <a:off x="257025" y="18946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Demonstração de Análise Avançada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265272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242A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91650" y="569825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Agradecimentos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500" y="1246925"/>
            <a:ext cx="1327050" cy="1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276" y="2021713"/>
            <a:ext cx="2431499" cy="169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17614" l="0" r="0" t="0"/>
          <a:stretch/>
        </p:blipFill>
        <p:spPr>
          <a:xfrm>
            <a:off x="6327475" y="1850235"/>
            <a:ext cx="1898174" cy="203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650" y="2130375"/>
            <a:ext cx="2661799" cy="109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589B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/>
        </p:nvSpPr>
        <p:spPr>
          <a:xfrm>
            <a:off x="391650" y="18946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88" y="265272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589B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/>
        </p:nvSpPr>
        <p:spPr>
          <a:xfrm>
            <a:off x="391650" y="18946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2652725"/>
            <a:ext cx="1705025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/>
        </p:nvSpPr>
        <p:spPr>
          <a:xfrm>
            <a:off x="750163" y="2978175"/>
            <a:ext cx="764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https://github.com/isabelleserique/pynorte-2024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589B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391650" y="569825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Sobre Mim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500" y="1246925"/>
            <a:ext cx="1327050" cy="1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364300" y="1661125"/>
            <a:ext cx="44154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22 anos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Acadêmica de Eng. de Software na UFAM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Desenvolvedora de Software pelo IPE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Gamer e Esportista nas horas vagas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136000" y="4288650"/>
            <a:ext cx="48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isabelleserique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200" y="2832200"/>
            <a:ext cx="1638950" cy="16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6300" y="2988138"/>
            <a:ext cx="1327050" cy="13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350" y="3167113"/>
            <a:ext cx="969125" cy="9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391650" y="417425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500" y="1094525"/>
            <a:ext cx="1327050" cy="1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670900" y="1476150"/>
            <a:ext cx="13272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Análise Exploratória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216350" y="1476150"/>
            <a:ext cx="17853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Apresentação do Conjunto de Dados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219900" y="1476150"/>
            <a:ext cx="17853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Preparação do Ambiente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223450" y="1476150"/>
            <a:ext cx="22497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Extração de Dados e DataFrame com Pandas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670900" y="2386425"/>
            <a:ext cx="13272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Limpeza e Manipulação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2216350" y="2386425"/>
            <a:ext cx="17853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Exportando Dados para o Sheets com Py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4219900" y="2386425"/>
            <a:ext cx="17853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Introdução ao Google Cloud Platform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6223450" y="2386425"/>
            <a:ext cx="22497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Transferindo Dados para o GCP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2213175" y="3296700"/>
            <a:ext cx="22497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Configurando e Utilizando Serviços de Armazenamento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4681125" y="3296700"/>
            <a:ext cx="22497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Demonstração de Análise Avançada GCP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3447175" y="4206975"/>
            <a:ext cx="2249700" cy="67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Sessão de Perguntas e Respostas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3086550" y="273500"/>
            <a:ext cx="297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Mas antes….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475" y="950600"/>
            <a:ext cx="1327050" cy="1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850" y="1405775"/>
            <a:ext cx="4180502" cy="307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5">
            <a:alphaModFix/>
          </a:blip>
          <a:srcRect b="6039" l="3147" r="4285" t="4226"/>
          <a:stretch/>
        </p:blipFill>
        <p:spPr>
          <a:xfrm>
            <a:off x="7458925" y="3920200"/>
            <a:ext cx="1140425" cy="7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871550" y="1271000"/>
            <a:ext cx="267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 que o Google Sheets?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371900" y="3454125"/>
            <a:ext cx="367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Polo Industrial de Manaus &amp; Zona Franca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Indústria 4.0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Automação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Métodos Ágeis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175" y="1671200"/>
            <a:ext cx="2418860" cy="16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C27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257025" y="18946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2F589B"/>
                </a:solidFill>
                <a:latin typeface="Montserrat"/>
                <a:ea typeface="Montserrat"/>
                <a:cs typeface="Montserrat"/>
                <a:sym typeface="Montserrat"/>
              </a:rPr>
              <a:t>Análise Exploratória</a:t>
            </a:r>
            <a:endParaRPr b="1" sz="3200">
              <a:solidFill>
                <a:srgbClr val="2F589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265272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3152350" y="273375"/>
            <a:ext cx="418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O que é?</a:t>
            </a:r>
            <a:endParaRPr b="1" sz="2400">
              <a:solidFill>
                <a:srgbClr val="7A31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924025" y="827475"/>
            <a:ext cx="4411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7A310D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Processo fundamental em qualquer projeto de análise de dados;</a:t>
            </a:r>
            <a:endParaRPr sz="1600">
              <a:solidFill>
                <a:srgbClr val="7A31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7A310D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Seu objetivo é entender a estrutura, o conteúdo e as principais características de um conjunto de dados;</a:t>
            </a:r>
            <a:endParaRPr sz="1600">
              <a:solidFill>
                <a:srgbClr val="7A31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7A310D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Identificação de padrões, tendências, correlações entre variáveis, outliers, valores ausentes, etc.</a:t>
            </a:r>
            <a:endParaRPr sz="1600">
              <a:solidFill>
                <a:srgbClr val="7A31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7A310D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A partir desta análise, orienta decisões sobre a limpeza e preparação dos dados, facilitando a escolha dos métodos de análise avançados.</a:t>
            </a:r>
            <a:endParaRPr sz="1600">
              <a:solidFill>
                <a:srgbClr val="7A31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25" y="4513125"/>
            <a:ext cx="788475" cy="3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3325" y="0"/>
            <a:ext cx="14906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875" y="554675"/>
            <a:ext cx="2337400" cy="37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242A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257025" y="1894650"/>
            <a:ext cx="836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do </a:t>
            </a: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b="1"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Dados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475" y="2652725"/>
            <a:ext cx="1705025" cy="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/>
        </p:nvSpPr>
        <p:spPr>
          <a:xfrm>
            <a:off x="257025" y="273375"/>
            <a:ext cx="659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API’s Públicas</a:t>
            </a:r>
            <a:endParaRPr b="1" sz="2400">
              <a:solidFill>
                <a:srgbClr val="7A31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257025" y="827475"/>
            <a:ext cx="6592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A310D"/>
              </a:buClr>
              <a:buSzPts val="1600"/>
              <a:buFont typeface="Montserrat"/>
              <a:buChar char="●"/>
            </a:pPr>
            <a:r>
              <a:rPr b="1"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Disease.sh</a:t>
            </a:r>
            <a:r>
              <a:rPr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 - Covid-19</a:t>
            </a:r>
            <a:endParaRPr sz="1600">
              <a:solidFill>
                <a:srgbClr val="7A31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A310D"/>
              </a:buClr>
              <a:buSzPts val="1600"/>
              <a:buFont typeface="Montserrat"/>
              <a:buChar char="●"/>
            </a:pPr>
            <a:r>
              <a:rPr b="1"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World Bank</a:t>
            </a:r>
            <a:r>
              <a:rPr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 - Dados econômicos de países, PIB, etc.</a:t>
            </a:r>
            <a:endParaRPr sz="1600">
              <a:solidFill>
                <a:srgbClr val="7A31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A310D"/>
              </a:buClr>
              <a:buSzPts val="1600"/>
              <a:buFont typeface="Montserrat"/>
              <a:buChar char="●"/>
            </a:pPr>
            <a:r>
              <a:rPr b="1"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OpenAQ</a:t>
            </a:r>
            <a:r>
              <a:rPr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 - Qualidade do Ar</a:t>
            </a:r>
            <a:endParaRPr sz="1600">
              <a:solidFill>
                <a:srgbClr val="7A31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A310D"/>
              </a:buClr>
              <a:buSzPts val="1600"/>
              <a:buFont typeface="Montserrat"/>
              <a:buChar char="●"/>
            </a:pPr>
            <a:r>
              <a:rPr b="1"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NASA MODIS</a:t>
            </a:r>
            <a:r>
              <a:rPr lang="pt-BR" sz="1600">
                <a:solidFill>
                  <a:srgbClr val="7A310D"/>
                </a:solidFill>
                <a:latin typeface="Montserrat"/>
                <a:ea typeface="Montserrat"/>
                <a:cs typeface="Montserrat"/>
                <a:sym typeface="Montserrat"/>
              </a:rPr>
              <a:t> - Dados climáticos e ambientais capturados pelos satélites da NASA</a:t>
            </a:r>
            <a:endParaRPr sz="1600">
              <a:solidFill>
                <a:srgbClr val="7A31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25" y="4513125"/>
            <a:ext cx="788475" cy="3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3325" y="0"/>
            <a:ext cx="14906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